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8/8/2025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8/8/2025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8/8/2025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8/8/2025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8/8/2025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8/8/2025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8/8/2025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CE112AC-6A6D-4027-88C5-3A747FF13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73704" y="358088"/>
            <a:ext cx="9755187" cy="3072029"/>
          </a:xfrm>
        </p:spPr>
        <p:txBody>
          <a:bodyPr>
            <a:normAutofit fontScale="90000"/>
          </a:bodyPr>
          <a:lstStyle/>
          <a:p>
            <a:r>
              <a:rPr lang="th-TH" dirty="0"/>
              <a:t>ระเบียบกระทรวงมหาดไทยว่าด้วย   การเบิกค่าใช้จ่ายในการบริหารงานขององค์กรปกครองส่วนท้องถิ่น พ.ศ. 2562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3827321-D19D-4799-A50C-B8C867CADC4A}"/>
              </a:ext>
            </a:extLst>
          </p:cNvPr>
          <p:cNvSpPr txBox="1"/>
          <p:nvPr/>
        </p:nvSpPr>
        <p:spPr>
          <a:xfrm rot="21390223">
            <a:off x="1434555" y="4072398"/>
            <a:ext cx="350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00B050"/>
                </a:solidFill>
              </a:rPr>
              <a:t>ฝ่ายบริหารงานคลัง องค์การบริหารส่วนจังหวัดระยอง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46603D3-E974-48FA-9991-24B6B1CEA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688" y="0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12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แทนข้อความ 6">
            <a:extLst>
              <a:ext uri="{FF2B5EF4-FFF2-40B4-BE49-F238E27FC236}">
                <a16:creationId xmlns:a16="http://schemas.microsoft.com/office/drawing/2014/main" id="{10CE4E1D-57BF-4923-B5F7-BD7D83CB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415" y="20872"/>
            <a:ext cx="10394707" cy="4955165"/>
          </a:xfrm>
        </p:spPr>
        <p:txBody>
          <a:bodyPr>
            <a:normAutofit lnSpcReduction="10000"/>
          </a:bodyPr>
          <a:lstStyle/>
          <a:p>
            <a:r>
              <a:rPr lang="th-TH" b="1" dirty="0">
                <a:solidFill>
                  <a:schemeClr val="accent1"/>
                </a:solidFill>
              </a:rPr>
              <a:t>หมวด 3 </a:t>
            </a:r>
            <a:r>
              <a:rPr lang="th-TH" dirty="0">
                <a:solidFill>
                  <a:schemeClr val="tx1"/>
                </a:solidFill>
              </a:rPr>
              <a:t>ค่าวัสดุ</a:t>
            </a:r>
          </a:p>
          <a:p>
            <a:r>
              <a:rPr lang="th-TH" b="1" dirty="0">
                <a:solidFill>
                  <a:schemeClr val="accent1"/>
                </a:solidFill>
              </a:rPr>
              <a:t>ข้อ 17 </a:t>
            </a:r>
            <a:r>
              <a:rPr lang="th-TH" dirty="0">
                <a:solidFill>
                  <a:schemeClr val="tx1"/>
                </a:solidFill>
              </a:rPr>
              <a:t>ค่าวัสดุตามหลักการจำแนกประเภทรายจ่ายตามงบประมาณขององค์กรปกครองส่วนท้องถิ่น ให้ผู้บริหารท้องถิ่นเบิกจ่ายเท่าที่จ่ายจริง           ตามความจำเป็น เหมาะสม ประหยัด และเพื่อประโยขน์ทางราชการ </a:t>
            </a:r>
          </a:p>
          <a:p>
            <a:r>
              <a:rPr lang="th-TH" b="1" dirty="0">
                <a:solidFill>
                  <a:schemeClr val="accent1"/>
                </a:solidFill>
              </a:rPr>
              <a:t>หมวด 4 </a:t>
            </a:r>
            <a:r>
              <a:rPr lang="th-TH" dirty="0">
                <a:solidFill>
                  <a:schemeClr val="tx1"/>
                </a:solidFill>
              </a:rPr>
              <a:t>ค่าสาธารณูปโภค</a:t>
            </a:r>
          </a:p>
          <a:p>
            <a:r>
              <a:rPr lang="th-TH" b="1" dirty="0">
                <a:solidFill>
                  <a:schemeClr val="accent1"/>
                </a:solidFill>
              </a:rPr>
              <a:t>ข้อ 18 </a:t>
            </a:r>
            <a:r>
              <a:rPr lang="th-TH" dirty="0">
                <a:solidFill>
                  <a:schemeClr val="tx1"/>
                </a:solidFill>
              </a:rPr>
              <a:t>ค่าสาธารณูปโภคและค่าใช้จ่ายเกี่ยวข้องกับสาธารณูปโภคดังต่อไปนี้ ให้ผู้บริหารท้องถิ่นเบิกจ่ายได้เท่าที่จ่ายจริง ตามความจำเป็น เหมาะสม ประหยัด และเพื่อประโยชน์ทางราชการ</a:t>
            </a:r>
          </a:p>
          <a:p>
            <a:r>
              <a:rPr lang="th-TH" dirty="0">
                <a:solidFill>
                  <a:schemeClr val="tx1"/>
                </a:solidFill>
              </a:rPr>
              <a:t>(1) ค่าไฟฟ้า ค่าน้ำ ค่าโทรศัพท์ ขององค์กรปกครองส่วนท้องถิ่น และบ้านพักราชการที่ไม่มีผู้พักอาศัยให้จ่ายได้เท่าที่จ่ายจริง </a:t>
            </a:r>
          </a:p>
          <a:p>
            <a:r>
              <a:rPr lang="th-TH" dirty="0">
                <a:solidFill>
                  <a:schemeClr val="tx1"/>
                </a:solidFill>
              </a:rPr>
              <a:t>(2) ค่าบริการไปรษณีย์ ค่าฝากส่งไปรษณีย์ ค่าบริการไปรษณีย์ตอบรับ ค่าดวงตราไปรษณีย์ หรือค่าเช่าตู้ไปรษณีย์</a:t>
            </a:r>
          </a:p>
          <a:p>
            <a:r>
              <a:rPr lang="th-TH" dirty="0">
                <a:solidFill>
                  <a:schemeClr val="tx1"/>
                </a:solidFill>
              </a:rPr>
              <a:t>(3) ค่าบริการสื่อสารและโทรคมนาคม รวมถึงค่าใช้จ่ายเพื่อให้ได้มาซึ่งบริการสื่อสารและโทรคมนาคม เช่น ค่าใช้จ่ายเกี่ยวกับการใช้ระบบและค่าใช้บริการอินเทอร์เน็ต ค่าวิทยุสื่อสาร เป็นต้น </a:t>
            </a:r>
          </a:p>
          <a:p>
            <a:r>
              <a:rPr lang="th-TH" dirty="0">
                <a:solidFill>
                  <a:schemeClr val="tx1"/>
                </a:solidFill>
              </a:rPr>
              <a:t>(4) ค่าเช่าพื้นที่เว็บไซต์ และค่าธรรมเนียมที่เกี่ยวข้อง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F91853CB-B283-4D16-AD9E-7AF2D2EE8FD1}"/>
              </a:ext>
            </a:extLst>
          </p:cNvPr>
          <p:cNvSpPr txBox="1"/>
          <p:nvPr/>
        </p:nvSpPr>
        <p:spPr>
          <a:xfrm>
            <a:off x="494415" y="5122204"/>
            <a:ext cx="352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00B050"/>
                </a:solidFill>
              </a:rPr>
              <a:t>ฝ่ายบริหารงานคลัง องค์การบริหารส่วนจังหวัดระยอง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7D0B5A0-5124-42F4-93FF-542000C2B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101" y="0"/>
            <a:ext cx="1056483" cy="112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1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แทนข้อความ 6">
            <a:extLst>
              <a:ext uri="{FF2B5EF4-FFF2-40B4-BE49-F238E27FC236}">
                <a16:creationId xmlns:a16="http://schemas.microsoft.com/office/drawing/2014/main" id="{10CE4E1D-57BF-4923-B5F7-BD7D83CB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415" y="20872"/>
            <a:ext cx="10394707" cy="4880738"/>
          </a:xfrm>
        </p:spPr>
        <p:txBody>
          <a:bodyPr>
            <a:normAutofit lnSpcReduction="10000"/>
          </a:bodyPr>
          <a:lstStyle/>
          <a:p>
            <a:r>
              <a:rPr lang="th-TH" b="1" dirty="0">
                <a:solidFill>
                  <a:schemeClr val="accent1"/>
                </a:solidFill>
              </a:rPr>
              <a:t>ข้อ 3 </a:t>
            </a:r>
            <a:r>
              <a:rPr lang="th-TH" dirty="0">
                <a:solidFill>
                  <a:schemeClr val="tx1"/>
                </a:solidFill>
              </a:rPr>
              <a:t>ในระเบียบนี้</a:t>
            </a:r>
          </a:p>
          <a:p>
            <a:r>
              <a:rPr lang="th-TH" dirty="0">
                <a:solidFill>
                  <a:schemeClr val="tx1"/>
                </a:solidFill>
              </a:rPr>
              <a:t>“องค์กรปกครองส่วนท้องถิ่น” หมายความว่า องค์การบริหารส่วนจังหวัด เทศบาล และองค์การบริหารส่วนตำบล</a:t>
            </a:r>
          </a:p>
          <a:p>
            <a:r>
              <a:rPr lang="th-TH" dirty="0">
                <a:solidFill>
                  <a:schemeClr val="tx1"/>
                </a:solidFill>
              </a:rPr>
              <a:t>“ผู้บริหารท้องถิ่น” หมายความว่า นายกองค์การบริหารส่วนจังหวัด นายกเทศมนตรี และนายกองค์การบริหารส่วนตำบล</a:t>
            </a:r>
          </a:p>
          <a:p>
            <a:r>
              <a:rPr lang="th-TH" dirty="0">
                <a:solidFill>
                  <a:schemeClr val="tx1"/>
                </a:solidFill>
              </a:rPr>
              <a:t>“ค่าใช้จ่าย” หมายความว่า รายจ่ายที่กำหนดให้จ่ายในการบริหารงานประจำตามอำนาจหน้าที่องค์กรปกครองส่วนท้องถิ่น หรือรายจ่ายที่เป็นผลสืบเนื่องจากการปฏิบัติหน้าที่ดังกล่าวตามที่กำหนดไว้ในงบประมาณรายจ่าย ซึ่งเป็นการเบิกจากงบดำเนินงาน ลักษณะค่าตอบแทน ค่าใช้สอย ค่าวัสดุ และค่าสาธารณูปโภค หรืองบรายจ่ายอื่นใดที่เบิกจ่ายในลักษณะเดียวกัน และให้หมายความรวมถึงรายจ่ายที่เกิดขึ้นจากภารกิจที่ได้รับมอบหมายตามนโยบายของกระทรวงมหาดไทยด้วย</a:t>
            </a:r>
          </a:p>
          <a:p>
            <a:r>
              <a:rPr lang="th-TH" b="1" dirty="0">
                <a:solidFill>
                  <a:schemeClr val="accent1"/>
                </a:solidFill>
              </a:rPr>
              <a:t>ข้อ 6 </a:t>
            </a:r>
            <a:r>
              <a:rPr lang="th-TH" dirty="0">
                <a:solidFill>
                  <a:schemeClr val="tx1"/>
                </a:solidFill>
              </a:rPr>
              <a:t>หลักฐานการจ่ายถือให้ถือปฏิบัติตามระเบียบกระทรวงมหาดไทยว่าด้วยการรับเงิน การเบิกจ่ายเงิน การฝากเงิน การเก็บรักษาเงิน และการตรวจเงินขององค์กรปกครองส่วนท้องถิ่น</a:t>
            </a:r>
          </a:p>
          <a:p>
            <a:r>
              <a:rPr lang="th-TH" b="1" dirty="0">
                <a:solidFill>
                  <a:schemeClr val="accent1"/>
                </a:solidFill>
              </a:rPr>
              <a:t>ข้อ 7 </a:t>
            </a:r>
            <a:r>
              <a:rPr lang="th-TH" dirty="0">
                <a:solidFill>
                  <a:schemeClr val="tx1"/>
                </a:solidFill>
              </a:rPr>
              <a:t>ให้ผู้บริหารท้องถิ่นกำกับดูแลการเบิกจ่ายค่าใช้จ่ายให้เป็นไปตามระเบียบนี้</a:t>
            </a:r>
          </a:p>
          <a:p>
            <a:r>
              <a:rPr lang="th-TH" dirty="0">
                <a:solidFill>
                  <a:schemeClr val="tx1"/>
                </a:solidFill>
              </a:rPr>
              <a:t>ในกรณีที่การเบิกจ่ายค่าใช้จ่ายใดไม่เป็นไปตามระเบียบอันเป็นเหตุให้ทางราชการได้รับความเสียหาย ให้ดำเนินการตามกฎหมายว่าด้วยความรับผิดทางละเมิดของเจ้าหน้าที่โดยเร็ว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F91853CB-B283-4D16-AD9E-7AF2D2EE8FD1}"/>
              </a:ext>
            </a:extLst>
          </p:cNvPr>
          <p:cNvSpPr txBox="1"/>
          <p:nvPr/>
        </p:nvSpPr>
        <p:spPr>
          <a:xfrm>
            <a:off x="494415" y="5155255"/>
            <a:ext cx="352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00B050"/>
                </a:solidFill>
              </a:rPr>
              <a:t>ฝ่ายบริหารงานคลัง องค์การบริหารส่วนจังหวัดระยอง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BB5FA54-4E4E-422D-B150-ABD627FD3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335" y="0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7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แทนข้อความ 6">
            <a:extLst>
              <a:ext uri="{FF2B5EF4-FFF2-40B4-BE49-F238E27FC236}">
                <a16:creationId xmlns:a16="http://schemas.microsoft.com/office/drawing/2014/main" id="{10CE4E1D-57BF-4923-B5F7-BD7D83CB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415" y="20872"/>
            <a:ext cx="10394707" cy="4880738"/>
          </a:xfrm>
        </p:spPr>
        <p:txBody>
          <a:bodyPr/>
          <a:lstStyle/>
          <a:p>
            <a:r>
              <a:rPr lang="th-TH" b="1" dirty="0">
                <a:solidFill>
                  <a:schemeClr val="accent1"/>
                </a:solidFill>
              </a:rPr>
              <a:t>หมวด 1 </a:t>
            </a:r>
            <a:r>
              <a:rPr lang="th-TH" dirty="0">
                <a:solidFill>
                  <a:schemeClr val="tx1"/>
                </a:solidFill>
              </a:rPr>
              <a:t>ค่าตอบแทน</a:t>
            </a:r>
          </a:p>
          <a:p>
            <a:r>
              <a:rPr lang="th-TH" b="1" dirty="0">
                <a:solidFill>
                  <a:schemeClr val="accent1"/>
                </a:solidFill>
              </a:rPr>
              <a:t>ข้อ 9 </a:t>
            </a:r>
            <a:r>
              <a:rPr lang="th-TH" dirty="0">
                <a:solidFill>
                  <a:schemeClr val="tx1"/>
                </a:solidFill>
              </a:rPr>
              <a:t>ค่าใช้จ่ายสำหรับบุคคลภายนอกที่ปฏิบัติงานให้องค์กรปกครองส่วนท้องถิ่น ให้ผู้บริหารท้องถิ่นเบิกจ่ายเป็นค่าตอบแทนได้ตามที่กระทรวงมหาดไทยกำหนด</a:t>
            </a:r>
          </a:p>
          <a:p>
            <a:r>
              <a:rPr lang="th-TH" b="1" dirty="0">
                <a:solidFill>
                  <a:schemeClr val="accent1"/>
                </a:solidFill>
              </a:rPr>
              <a:t>ข้อ 10 </a:t>
            </a:r>
            <a:r>
              <a:rPr lang="th-TH" dirty="0">
                <a:solidFill>
                  <a:schemeClr val="tx1"/>
                </a:solidFill>
              </a:rPr>
              <a:t>ค่าใช้จ่ายดังต่อไปนี้ ให้ผู้บริหารท้องถิ่นเบิกจ่ายได้ตามความจำเป็น เหมาะสม ประหยัด และเพื่อประโยชน์ของทางราชการ</a:t>
            </a:r>
          </a:p>
          <a:p>
            <a:r>
              <a:rPr lang="th-TH" dirty="0">
                <a:solidFill>
                  <a:schemeClr val="tx1"/>
                </a:solidFill>
              </a:rPr>
              <a:t>(1) ค่าตอบแทนล่ามในการแปลภาษาท้องถิ่น ภาษาต่างประเทศ หรือภาษามือ                                                                                                       (2) ค่าตอบแทนในการแปลหนังสือ หรือเอกสาร                                                                                                                                                     (3) ค่าตอบแทนในการจัดเก็บหรือสำรวจข้อมูล เฉพาะช่วงในช่าวงระยะเวลาที่มีการจัดเก็บหรือสำรวจข้อมูล                                                             	ในกรณีที่ผู้แปล หรือผู้จัดเก็บ หรือผู้สำรวจข้อมูล เป็นเจ้าหน้าที่ขององค์กรปกครองส่วนท้องถิ่นนั้นที่ปฏิบัติงานตามหน้าที่                        มิให้ได้รับค่าตอบแทน</a:t>
            </a:r>
          </a:p>
          <a:p>
            <a:endParaRPr lang="th-TH" dirty="0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F91853CB-B283-4D16-AD9E-7AF2D2EE8FD1}"/>
              </a:ext>
            </a:extLst>
          </p:cNvPr>
          <p:cNvSpPr txBox="1"/>
          <p:nvPr/>
        </p:nvSpPr>
        <p:spPr>
          <a:xfrm>
            <a:off x="494415" y="5133221"/>
            <a:ext cx="352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00B050"/>
                </a:solidFill>
              </a:rPr>
              <a:t>ฝ่ายบริหารงานคลัง องค์การบริหารส่วนจังหวัดระยอง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809CCEC-721A-4E78-9742-03C0DDC8B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335" y="0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1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แทนข้อความ 6">
            <a:extLst>
              <a:ext uri="{FF2B5EF4-FFF2-40B4-BE49-F238E27FC236}">
                <a16:creationId xmlns:a16="http://schemas.microsoft.com/office/drawing/2014/main" id="{10CE4E1D-57BF-4923-B5F7-BD7D83CB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415" y="20872"/>
            <a:ext cx="10394707" cy="4880738"/>
          </a:xfrm>
        </p:spPr>
        <p:txBody>
          <a:bodyPr>
            <a:normAutofit lnSpcReduction="10000"/>
          </a:bodyPr>
          <a:lstStyle/>
          <a:p>
            <a:r>
              <a:rPr lang="th-TH" b="1" dirty="0">
                <a:solidFill>
                  <a:schemeClr val="accent1"/>
                </a:solidFill>
              </a:rPr>
              <a:t>หมวด 2 </a:t>
            </a:r>
            <a:r>
              <a:rPr lang="th-TH" dirty="0">
                <a:solidFill>
                  <a:schemeClr val="tx1"/>
                </a:solidFill>
              </a:rPr>
              <a:t>ค่าใช้สอย</a:t>
            </a:r>
          </a:p>
          <a:p>
            <a:r>
              <a:rPr lang="th-TH" b="1" dirty="0">
                <a:solidFill>
                  <a:schemeClr val="accent1"/>
                </a:solidFill>
              </a:rPr>
              <a:t>ข้อ 11 </a:t>
            </a:r>
            <a:r>
              <a:rPr lang="th-TH" dirty="0">
                <a:solidFill>
                  <a:schemeClr val="tx1"/>
                </a:solidFill>
              </a:rPr>
              <a:t>ค่าใช้จ่ายที่เป็นค่าใช้สอย มีดังต่อไปนี้ </a:t>
            </a:r>
          </a:p>
          <a:p>
            <a:r>
              <a:rPr lang="th-TH" dirty="0">
                <a:solidFill>
                  <a:schemeClr val="tx1"/>
                </a:solidFill>
              </a:rPr>
              <a:t>(1) ค่าใช้จ่ายในการเตรียมการ ระหว่างการรับเสด็จ ส่งเสด็จ หรือเกี่ยวเนื่องกับการรับเสด็จ ส่งเสด็จ พระมหากษัตริย์ พระราชินี พระบรมวงศานุวงศ์</a:t>
            </a:r>
          </a:p>
          <a:p>
            <a:r>
              <a:rPr lang="th-TH" dirty="0">
                <a:solidFill>
                  <a:schemeClr val="tx1"/>
                </a:solidFill>
              </a:rPr>
              <a:t>(2) ค่าจ้างเอกชนดำเนินงานขององค์กรปกครองส่วนท้องถิ่น </a:t>
            </a:r>
          </a:p>
          <a:p>
            <a:r>
              <a:rPr lang="th-TH" dirty="0">
                <a:solidFill>
                  <a:schemeClr val="tx1"/>
                </a:solidFill>
              </a:rPr>
              <a:t>(3) ค่าใช้จ่ายในการเผยแพร่ หรือการประชาสัมพันธ์งานขององค์กรปกครองส่วนท้องถิ่น</a:t>
            </a:r>
          </a:p>
          <a:p>
            <a:r>
              <a:rPr lang="th-TH" dirty="0">
                <a:solidFill>
                  <a:schemeClr val="tx1"/>
                </a:solidFill>
              </a:rPr>
              <a:t>(4) ค่าพานพุ่มดอกไม้ พานประดับพุ่มดอกไม้ พานพุ่มเงินพุ่มทอง กรวยดอกไม้ พวงมาลัย ช่อดอกไม้ กระเช้าดอกไม้ หรือพวงมาลา สำหรับ              วางอนุสาวรีย์ หรือใช้ในการจัดงาน การจัดกิจกรรมเฉลิมพระเกียรติในวโรกาสต่าง ๆ</a:t>
            </a:r>
          </a:p>
          <a:p>
            <a:r>
              <a:rPr lang="th-TH" dirty="0">
                <a:solidFill>
                  <a:schemeClr val="tx1"/>
                </a:solidFill>
              </a:rPr>
              <a:t>(5) ค่าใช้จ่ายในการจัดการประชุมราชการขององค์กรปกครองส่วนท้องถิ่น และให้หมายรวมถึงการประชุมราชการทางไกลผ่านดาวเทียม เช่น   ค่าอาหารว่างและเครื่องดื่ม ค่าอาหารในกรณีที่มีการประชุมคาบเกี่ยวมื้ออาหาร ค่าเช่าห้องประชุม ค่าใช้จ่ายอื่น ๆ ที่จำเป็น เป็นต้น</a:t>
            </a:r>
          </a:p>
          <a:p>
            <a:r>
              <a:rPr lang="th-TH" dirty="0">
                <a:solidFill>
                  <a:schemeClr val="tx1"/>
                </a:solidFill>
              </a:rPr>
              <a:t>(6) ค่าหารว่างและเครื่องดื่ม ค่าอาหาร สำหรับกรณีหน่วยงานอื่นหรือบุคคลภายนอกเข้าดูงานหรือเยี่ยมชมองค์กรปกครองส่วนท้องถิ่น หรือกรณี      การตรวจเยี่ยมหรือตรวจราชการ การแถลงข่าวขององค์กรปกครองส่วนท้องถิ่น การมอบเงินหรือสิ่งของบริจาคให้องค์กรปกครองส่วนท้องถิ่น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F91853CB-B283-4D16-AD9E-7AF2D2EE8FD1}"/>
              </a:ext>
            </a:extLst>
          </p:cNvPr>
          <p:cNvSpPr txBox="1"/>
          <p:nvPr/>
        </p:nvSpPr>
        <p:spPr>
          <a:xfrm>
            <a:off x="494415" y="5056103"/>
            <a:ext cx="352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00B050"/>
                </a:solidFill>
              </a:rPr>
              <a:t>ฝ่ายบริหารงานคลัง องค์การบริหารส่วนจังหวัดระยอง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7D0B5A0-5124-42F4-93FF-542000C2B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865" y="0"/>
            <a:ext cx="116072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8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แทนข้อความ 6">
            <a:extLst>
              <a:ext uri="{FF2B5EF4-FFF2-40B4-BE49-F238E27FC236}">
                <a16:creationId xmlns:a16="http://schemas.microsoft.com/office/drawing/2014/main" id="{10CE4E1D-57BF-4923-B5F7-BD7D83CB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415" y="20872"/>
            <a:ext cx="10394707" cy="4880738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accent1"/>
                </a:solidFill>
              </a:rPr>
              <a:t>หมวด 2 </a:t>
            </a:r>
            <a:r>
              <a:rPr lang="th-TH" dirty="0">
                <a:solidFill>
                  <a:schemeClr val="tx1"/>
                </a:solidFill>
              </a:rPr>
              <a:t>ค่าใช้สอย (ต่อ)</a:t>
            </a:r>
          </a:p>
          <a:p>
            <a:r>
              <a:rPr lang="th-TH" dirty="0">
                <a:solidFill>
                  <a:schemeClr val="tx1"/>
                </a:solidFill>
              </a:rPr>
              <a:t>(7) ค่าซ่อมแซมทรัพย์สินขององค์กรปกครองส่วนท้องถิ่นที่เกิดจากการเสื่อมสภาพ หรือชำรุดเสียหายจากการใช้งานปกติ</a:t>
            </a:r>
          </a:p>
          <a:p>
            <a:r>
              <a:rPr lang="th-TH" dirty="0">
                <a:solidFill>
                  <a:schemeClr val="tx1"/>
                </a:solidFill>
              </a:rPr>
              <a:t>(8) ค่าของขวัญหรือของที่ระลึกที่มอบให้ชาวต่างประเทศ กรณีเดินทางไปราชการต่างประเทศชั่วคราว กรณีชาวต่างประเทศเดินทางมาประเทศไทย     ในนามขององค์กรปกครองส่วนท้องถิ่นเป็นส่วนรวม</a:t>
            </a:r>
          </a:p>
          <a:p>
            <a:r>
              <a:rPr lang="th-TH" dirty="0">
                <a:solidFill>
                  <a:schemeClr val="tx1"/>
                </a:solidFill>
              </a:rPr>
              <a:t>(9) ค่าโล่ ใบประกาศเกียรติคุณ ค่ากรอบใบประกาศเกียรติคุณ สำหรับพนักงานส่วนท้องถิ่นหรือลูกจ้างประจำที่เกษียณอายุ หรือผู้ให้ความช่วยเหลือ หรือควรได้รับการยกย่องจากทางราชการ</a:t>
            </a:r>
          </a:p>
          <a:p>
            <a:r>
              <a:rPr lang="th-TH" dirty="0">
                <a:solidFill>
                  <a:schemeClr val="tx1"/>
                </a:solidFill>
              </a:rPr>
              <a:t>(10) ค่าใช้จ่ายใน</a:t>
            </a:r>
            <a:r>
              <a:rPr lang="th-TH" dirty="0" err="1">
                <a:solidFill>
                  <a:schemeClr val="tx1"/>
                </a:solidFill>
              </a:rPr>
              <a:t>การทำ</a:t>
            </a:r>
            <a:r>
              <a:rPr lang="th-TH" dirty="0">
                <a:solidFill>
                  <a:schemeClr val="tx1"/>
                </a:solidFill>
              </a:rPr>
              <a:t>เว็บไซต์</a:t>
            </a:r>
          </a:p>
          <a:p>
            <a:r>
              <a:rPr lang="th-TH" dirty="0">
                <a:solidFill>
                  <a:schemeClr val="tx1"/>
                </a:solidFill>
              </a:rPr>
              <a:t>(11) ค่าธรรมเนียมในการคืนบัตร เปลี่ยนบัตรโดยสารพาหนะในการเดินทางไปราชการหรือค่าบัตรโดยสารที่ไม่สามารถคืนหรือเปลี่ยนบัตรได้กรณีเลื่อนการเดินทางไปราชการ กรณีองค์กรปกครองส่วนท้องถิ่นสั่งให้งด หรือเลื่อนการเดินทางไปราชการ และให้รวมถึงกรณีเหตุสุดวิสัยอื่น ๆ ที่ทำให้ไม่สามารถเดินทางได้ ทั้งนี้ ต้องมิได้เกิดจากตัวผู้เดินทางเป็นเหตุ</a:t>
            </a:r>
          </a:p>
          <a:p>
            <a:r>
              <a:rPr lang="th-TH" dirty="0">
                <a:solidFill>
                  <a:schemeClr val="tx1"/>
                </a:solidFill>
              </a:rPr>
              <a:t>(12) ค่าธรรมเนียมที่เกี่ยวกับ</a:t>
            </a:r>
            <a:r>
              <a:rPr lang="th-TH" dirty="0" err="1">
                <a:solidFill>
                  <a:schemeClr val="tx1"/>
                </a:solidFill>
              </a:rPr>
              <a:t>การทำ</a:t>
            </a:r>
            <a:r>
              <a:rPr lang="th-TH" dirty="0">
                <a:solidFill>
                  <a:schemeClr val="tx1"/>
                </a:solidFill>
              </a:rPr>
              <a:t>ธุรกรรมทางการเงินเพื่อความสะดวกขององค์กรปกครองส่วนท้องถิ่นที่มิใช่เป็นการร้องขอของผู้มีสิทธิรับเงิน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F91853CB-B283-4D16-AD9E-7AF2D2EE8FD1}"/>
              </a:ext>
            </a:extLst>
          </p:cNvPr>
          <p:cNvSpPr txBox="1"/>
          <p:nvPr/>
        </p:nvSpPr>
        <p:spPr>
          <a:xfrm>
            <a:off x="494415" y="5144238"/>
            <a:ext cx="352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00B050"/>
                </a:solidFill>
              </a:rPr>
              <a:t>ฝ่ายบริหารงานคลัง องค์การบริหารส่วนจังหวัดระยอง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7D0B5A0-5124-42F4-93FF-542000C2B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101" y="0"/>
            <a:ext cx="1056483" cy="112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2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แทนข้อความ 6">
            <a:extLst>
              <a:ext uri="{FF2B5EF4-FFF2-40B4-BE49-F238E27FC236}">
                <a16:creationId xmlns:a16="http://schemas.microsoft.com/office/drawing/2014/main" id="{10CE4E1D-57BF-4923-B5F7-BD7D83CB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415" y="20872"/>
            <a:ext cx="10394707" cy="4880738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accent1"/>
                </a:solidFill>
              </a:rPr>
              <a:t>หมวด 2 </a:t>
            </a:r>
            <a:r>
              <a:rPr lang="th-TH" dirty="0">
                <a:solidFill>
                  <a:schemeClr val="tx1"/>
                </a:solidFill>
              </a:rPr>
              <a:t>ค่าใช้สอย (ต่อ)</a:t>
            </a:r>
          </a:p>
          <a:p>
            <a:r>
              <a:rPr lang="th-TH" dirty="0">
                <a:solidFill>
                  <a:schemeClr val="tx1"/>
                </a:solidFill>
              </a:rPr>
              <a:t>(13) ค่าใช้จ่ายในการใช้สถานที่อื่นชั่วคราวขององค์กรปกครองส่วนท้องถิ่น</a:t>
            </a:r>
          </a:p>
          <a:p>
            <a:r>
              <a:rPr lang="th-TH" dirty="0">
                <a:solidFill>
                  <a:schemeClr val="tx1"/>
                </a:solidFill>
              </a:rPr>
              <a:t>(14) ค่าใช้จ่ายในการประดับ ตกแต่งอาคารสถานที่ขององค์กรปกครองส่วนท้องถิ่น</a:t>
            </a:r>
          </a:p>
          <a:p>
            <a:r>
              <a:rPr lang="th-TH" dirty="0">
                <a:solidFill>
                  <a:schemeClr val="tx1"/>
                </a:solidFill>
              </a:rPr>
              <a:t>(15) ค่าบริการ หรือค่าใช้จ่ายเกี่ยวกับการจำกัดแมลง แมง หนู หรือสัตว์ที่อาจเป็นพาหะนำโรคร้ายมาสู่คน และให้หมายความรวมถึงการจำกัดเชื้อโรคหรือเชื้อราขององค์กรปกครองส่วนท้องถิ่นหรือบ้านพักที่องค์กรปกครองส่วนท้องถิ่นจัดไว้ให้</a:t>
            </a:r>
          </a:p>
          <a:p>
            <a:r>
              <a:rPr lang="th-TH" dirty="0">
                <a:solidFill>
                  <a:schemeClr val="tx1"/>
                </a:solidFill>
              </a:rPr>
              <a:t>(16) ค่าใช้จ่ายในการจัดหาอาหารสำหรับผู้ป่วยสามัญ ผู้ป่วยโรคเรื้อน ของสถานบริการขององค์กรปกครองส่วนท้องถิ่น หรืออาหาร นม อาหารเสริม สำหรับเด็กที่อยู่ในการสงเคราะห์ขององค์กรปกครองส่วนท้องถิ่น </a:t>
            </a:r>
          </a:p>
          <a:p>
            <a:r>
              <a:rPr lang="th-TH" dirty="0">
                <a:solidFill>
                  <a:schemeClr val="tx1"/>
                </a:solidFill>
              </a:rPr>
              <a:t>(17) ค่าใช้จ่ายในการเป็นสมาชิก หรือการจัดซื้อหนังสือ จุลสาร วารสาร หนังสือพิมพ์ หนังสืออิเล็กทรอนิกส์ เพื่อใช้ในราชการโดยส่วนรวม</a:t>
            </a:r>
          </a:p>
          <a:p>
            <a:r>
              <a:rPr lang="th-TH" dirty="0">
                <a:solidFill>
                  <a:schemeClr val="tx1"/>
                </a:solidFill>
              </a:rPr>
              <a:t>(18) ค่าบริการในการกำจัดสิ่งปฏิกูล จัดเก็บขยะขององค์กรปกครองส่วนท้องถิ่น ค่าบริการในการจำกัดสิ่งปฏิกูล บ้านพักขององค์กรปกครองส่วนท้องถิ่นกรณีไม่มีผู้พักอาศัย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F91853CB-B283-4D16-AD9E-7AF2D2EE8FD1}"/>
              </a:ext>
            </a:extLst>
          </p:cNvPr>
          <p:cNvSpPr txBox="1"/>
          <p:nvPr/>
        </p:nvSpPr>
        <p:spPr>
          <a:xfrm>
            <a:off x="494415" y="5089153"/>
            <a:ext cx="352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00B050"/>
                </a:solidFill>
              </a:rPr>
              <a:t>ฝ่ายบริหารงานคลัง องค์การบริหารส่วนจังหวัดระยอง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7D0B5A0-5124-42F4-93FF-542000C2B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865" y="0"/>
            <a:ext cx="116072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1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แทนข้อความ 6">
            <a:extLst>
              <a:ext uri="{FF2B5EF4-FFF2-40B4-BE49-F238E27FC236}">
                <a16:creationId xmlns:a16="http://schemas.microsoft.com/office/drawing/2014/main" id="{10CE4E1D-57BF-4923-B5F7-BD7D83CB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415" y="20872"/>
            <a:ext cx="10394707" cy="4880738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accent1"/>
                </a:solidFill>
              </a:rPr>
              <a:t>หมวด 2 </a:t>
            </a:r>
            <a:r>
              <a:rPr lang="th-TH" dirty="0">
                <a:solidFill>
                  <a:schemeClr val="tx1"/>
                </a:solidFill>
              </a:rPr>
              <a:t>ค่าใช้สอย (ต่อ)</a:t>
            </a:r>
          </a:p>
          <a:p>
            <a:r>
              <a:rPr lang="th-TH" dirty="0"/>
              <a:t>(</a:t>
            </a:r>
            <a:r>
              <a:rPr lang="th-TH" dirty="0">
                <a:solidFill>
                  <a:schemeClr val="tx1"/>
                </a:solidFill>
              </a:rPr>
              <a:t>19) ค่าผ่านทางด่วนพิเศษ ค่าบริการจอดรถในการเดินทางไปปฏิบัติราชการ สำหรับรถยนต์ขององค์กรปกครองส่วนท้องถิ่นตามระเบียบว่าด้วย          รถราชการ ซึ่งองค์กรปกครองส่วนท้องถิ่นได้มาโดยวิธีการซื้อ การยืม การเช่า หรือรับบริจาค หรือได้รับความช่วยเหลือจากรัฐบาลต่างประเทศหรือ       องค์การระหว่างประเทศและขึ้นทะเบียนเป็นครุภัณฑ์ขององค์กรปกครองส่วนท้องถิ่นนั้น</a:t>
            </a:r>
          </a:p>
          <a:p>
            <a:r>
              <a:rPr lang="th-TH" dirty="0">
                <a:solidFill>
                  <a:schemeClr val="tx1"/>
                </a:solidFill>
              </a:rPr>
              <a:t>(20) ค่าใช้จ่ายเกี่ยวกับการจัด ผลิตรายการ และถ่ายทอดทางสถานีโทรทัศน์ และวิทยุ</a:t>
            </a:r>
          </a:p>
          <a:p>
            <a:r>
              <a:rPr lang="th-TH" dirty="0">
                <a:solidFill>
                  <a:schemeClr val="tx1"/>
                </a:solidFill>
              </a:rPr>
              <a:t>(21) ค่าระวาง บรรทุก ขนส่งพัสดุหรือพัสดุภัณฑ์ขององค์กรปกครองส่วนท้องถิ่น ยกเว้น ค่าระวาง บรรทุก ขนส่งพัสดุหรือพัสดุภัณฑ์ในการฝึกอบรม   การจัดงาน และการประชุมระหว่างประเทศ</a:t>
            </a:r>
          </a:p>
          <a:p>
            <a:r>
              <a:rPr lang="th-TH" dirty="0">
                <a:solidFill>
                  <a:schemeClr val="tx1"/>
                </a:solidFill>
              </a:rPr>
              <a:t>(22) ค่าใช้จ่ายต่าง ๆ ที่เกิดจากการใช้พัสดุที่ยืมจากหน่วยงานอื่น เพื่อใช้ปฏิบัติราชการกรณีจำเป็นเร่งด่วนเป็นการชั่วคราว</a:t>
            </a:r>
          </a:p>
          <a:p>
            <a:r>
              <a:rPr lang="th-TH" dirty="0">
                <a:solidFill>
                  <a:schemeClr val="tx1"/>
                </a:solidFill>
              </a:rPr>
              <a:t>(23) ค่าตรวจร่างกายของบุคลากรเพื่อตรวจหาสารกัมมันตภาพรังสี และเชื้อเอชไอวีจากการปฎิบัติงานตามภารกิจ และไม่ถือเป็นสวัสดิการการรักษาพยาบาลที่พนักงานส่วนท้องถิ่นหรือลูกจ้างประจำที่จะใช้สิทธิเบิกจ่ายตามกฎหมายเกี่ยวกับการเบิกจ่ายค่ารักษาพยาบาล ทั้งนี้                ค่าใช้จ่ายนอกเหนือจากที่กำหนดไว้ ในวรรคหนึ่ง ให้เป็นไปตามที่กระทรวงมหาดไทยกำหนด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F91853CB-B283-4D16-AD9E-7AF2D2EE8FD1}"/>
              </a:ext>
            </a:extLst>
          </p:cNvPr>
          <p:cNvSpPr txBox="1"/>
          <p:nvPr/>
        </p:nvSpPr>
        <p:spPr>
          <a:xfrm>
            <a:off x="494415" y="5133221"/>
            <a:ext cx="352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00B050"/>
                </a:solidFill>
              </a:rPr>
              <a:t>ฝ่ายบริหารงานคลัง องค์การบริหารส่วนจังหวัดระยอง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7D0B5A0-5124-42F4-93FF-542000C2B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865" y="0"/>
            <a:ext cx="116072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9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แทนข้อความ 6">
            <a:extLst>
              <a:ext uri="{FF2B5EF4-FFF2-40B4-BE49-F238E27FC236}">
                <a16:creationId xmlns:a16="http://schemas.microsoft.com/office/drawing/2014/main" id="{10CE4E1D-57BF-4923-B5F7-BD7D83CB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415" y="20872"/>
            <a:ext cx="10394707" cy="4955165"/>
          </a:xfrm>
        </p:spPr>
        <p:txBody>
          <a:bodyPr>
            <a:normAutofit lnSpcReduction="10000"/>
          </a:bodyPr>
          <a:lstStyle/>
          <a:p>
            <a:r>
              <a:rPr lang="th-TH" b="1" dirty="0">
                <a:solidFill>
                  <a:schemeClr val="accent1"/>
                </a:solidFill>
              </a:rPr>
              <a:t>หมวด 2</a:t>
            </a:r>
            <a:r>
              <a:rPr lang="th-TH" b="1" dirty="0"/>
              <a:t> </a:t>
            </a:r>
            <a:r>
              <a:rPr lang="th-TH" dirty="0">
                <a:solidFill>
                  <a:schemeClr val="tx1"/>
                </a:solidFill>
              </a:rPr>
              <a:t>ค่าใช้สอย </a:t>
            </a:r>
          </a:p>
          <a:p>
            <a:r>
              <a:rPr lang="th-TH" b="1" dirty="0">
                <a:solidFill>
                  <a:schemeClr val="accent1"/>
                </a:solidFill>
              </a:rPr>
              <a:t>ข้อ 13 </a:t>
            </a:r>
            <a:r>
              <a:rPr lang="th-TH" dirty="0">
                <a:solidFill>
                  <a:schemeClr val="tx1"/>
                </a:solidFill>
              </a:rPr>
              <a:t>ค่าใช้สอยดังต่อไปนี้ มิให้เบิกจ่าย</a:t>
            </a:r>
          </a:p>
          <a:p>
            <a:r>
              <a:rPr lang="th-TH" dirty="0">
                <a:solidFill>
                  <a:schemeClr val="tx1"/>
                </a:solidFill>
              </a:rPr>
              <a:t>(1) ค่าจัดทำสมุดบันทึก สมุดฉีก หรือของชำร่วย เนื่องในโอกาสต่าง ๆ </a:t>
            </a:r>
          </a:p>
          <a:p>
            <a:r>
              <a:rPr lang="th-TH" dirty="0">
                <a:solidFill>
                  <a:schemeClr val="tx1"/>
                </a:solidFill>
              </a:rPr>
              <a:t>(2) ค่าจัดพิมพ์ ค่าจัดส่ง ค่าฝากส่งเป็นรายเดือน สำหรับบัตรอวยพรในเทศกาลต่าง ๆ และค่าจัดพิมพ์นามบัตรให้กับบุคคลภายในองค์กรปกครองส่วนท้องถิ่น </a:t>
            </a:r>
          </a:p>
          <a:p>
            <a:r>
              <a:rPr lang="th-TH" dirty="0">
                <a:solidFill>
                  <a:schemeClr val="tx1"/>
                </a:solidFill>
              </a:rPr>
              <a:t>(3) ค่าพวงมาลัย ดอกไม้ ของขวัญ หรือของเยี่ยมผู้ป่วย เพื่อมอบให้กับองค์กรปกครองส่วนท้องถิ่น ส่วนราชการ หน่วยงานของรัฐ หน่วยงานเอกชน บุคคล เนื่องในโอกาสต่าง ๆ </a:t>
            </a:r>
          </a:p>
          <a:p>
            <a:r>
              <a:rPr lang="th-TH" dirty="0">
                <a:solidFill>
                  <a:schemeClr val="tx1"/>
                </a:solidFill>
              </a:rPr>
              <a:t>(4) ค่าทิป</a:t>
            </a:r>
          </a:p>
          <a:p>
            <a:r>
              <a:rPr lang="th-TH" dirty="0">
                <a:solidFill>
                  <a:schemeClr val="tx1"/>
                </a:solidFill>
              </a:rPr>
              <a:t>(5) เงินหรือสิ่งของบริจาค</a:t>
            </a:r>
          </a:p>
          <a:p>
            <a:r>
              <a:rPr lang="th-TH" dirty="0">
                <a:solidFill>
                  <a:schemeClr val="tx1"/>
                </a:solidFill>
              </a:rPr>
              <a:t>(6) ค่าใช้จ่ายในการจัดสวัสดิการ หรือการจัดกิจกรรมนันทนาการภายในองค์กรปกครองส่วนท้องถิ่น</a:t>
            </a:r>
          </a:p>
          <a:p>
            <a:r>
              <a:rPr lang="th-TH" dirty="0">
                <a:solidFill>
                  <a:schemeClr val="tx1"/>
                </a:solidFill>
              </a:rPr>
              <a:t>(7) ค่าใช้สอยที่ไม่ให้เบิกจ่ายนอกเหนือจากที่กำหนดไว้ ให้เป็นไปตามที่กระทรวงมหาดไทยกำหนด 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F91853CB-B283-4D16-AD9E-7AF2D2EE8FD1}"/>
              </a:ext>
            </a:extLst>
          </p:cNvPr>
          <p:cNvSpPr txBox="1"/>
          <p:nvPr/>
        </p:nvSpPr>
        <p:spPr>
          <a:xfrm>
            <a:off x="494415" y="5078136"/>
            <a:ext cx="352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00B050"/>
                </a:solidFill>
              </a:rPr>
              <a:t>ฝ่ายบริหารงานคลัง องค์การบริหารส่วนจังหวัดระยอง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7D0B5A0-5124-42F4-93FF-542000C2B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865" y="0"/>
            <a:ext cx="116072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แทนข้อความ 6">
            <a:extLst>
              <a:ext uri="{FF2B5EF4-FFF2-40B4-BE49-F238E27FC236}">
                <a16:creationId xmlns:a16="http://schemas.microsoft.com/office/drawing/2014/main" id="{10CE4E1D-57BF-4923-B5F7-BD7D83CB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415" y="20872"/>
            <a:ext cx="10394707" cy="4955165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accent1"/>
                </a:solidFill>
              </a:rPr>
              <a:t>หมวด 2 </a:t>
            </a:r>
            <a:r>
              <a:rPr lang="th-TH" dirty="0">
                <a:solidFill>
                  <a:schemeClr val="tx1"/>
                </a:solidFill>
              </a:rPr>
              <a:t>ค่าใช้สอย (ต่อ)</a:t>
            </a:r>
          </a:p>
          <a:p>
            <a:r>
              <a:rPr lang="th-TH" b="1" dirty="0">
                <a:solidFill>
                  <a:schemeClr val="accent1"/>
                </a:solidFill>
              </a:rPr>
              <a:t>ข้อ 14 </a:t>
            </a:r>
            <a:r>
              <a:rPr lang="th-TH" dirty="0">
                <a:solidFill>
                  <a:schemeClr val="tx1"/>
                </a:solidFill>
              </a:rPr>
              <a:t>ค่าใช้จ่ายในการเช่าอาคารและที่ดิน รวมทั้งค่าบริการอื่นใดที่เกี่ยวกับการเช่าให้ผู้บริหารท้องถิ่นเบิกจ่ายเท่าที่จ่ายจริง ตามอัตรา ดังนี้</a:t>
            </a:r>
          </a:p>
          <a:p>
            <a:r>
              <a:rPr lang="th-TH" dirty="0">
                <a:solidFill>
                  <a:schemeClr val="tx1"/>
                </a:solidFill>
              </a:rPr>
              <a:t>(1) การเช่าอาคารเพื่อใช้ในการปฎิบัติงาน เก็บเอกสารหรือพัสดุต่าง ๆ ให้เบิกจ่ายเท่าที่จ่ายจริงไม่เกินอัตราตารางเมตรละห้าร้อยบาทต่อเดือน หรือในกรณีที่มีเหตุผลความจำเป็นต้องเช่าในอัตราเกินตารางเมตรละห้าร้อยบาทต่อเดือน ให้เบิกจ่ายในวงเงินไม่เกินห้าหมื่นบาทต่อเดือน</a:t>
            </a:r>
          </a:p>
          <a:p>
            <a:r>
              <a:rPr lang="th-TH" dirty="0">
                <a:solidFill>
                  <a:schemeClr val="tx1"/>
                </a:solidFill>
              </a:rPr>
              <a:t>(2) การเช่าที่ดินเพื่อใช้ในราชการ ให้เบิกจ่ายเท่าที่จ่ายจริงไม่เกินอัตราห้าหมื่นบาทต่อเดือน ในกรณีที่มีเหตุจำเป็นที่จะต้องเบิกจ่ายค่าใช้จ่ายตาม       (1) หรือ (2) เกินอัตราที่กำหนดไว้ ให้ผู้บริหารท้องถิ่นเบิกจ่ายเท่าที่จ่ายจริง ทั้งนี้ อัตราที่เบิกจ่ายต้องไม่สูงกว่าอัตราตามท้องตลาด และต้องบันทึกเหตุผลที่ต้องเบิกจ่ายในอัตรานั้นไว้ด้วย</a:t>
            </a:r>
          </a:p>
          <a:p>
            <a:r>
              <a:rPr lang="th-TH" b="1" dirty="0">
                <a:solidFill>
                  <a:schemeClr val="accent1"/>
                </a:solidFill>
              </a:rPr>
              <a:t>ข้อ 15 </a:t>
            </a:r>
            <a:r>
              <a:rPr lang="th-TH" dirty="0">
                <a:solidFill>
                  <a:schemeClr val="tx1"/>
                </a:solidFill>
              </a:rPr>
              <a:t>ค่าใช้จ่ายในการดำเนินคดีในชั้นศาล การระงับข้อพิพาทโดยการอนุญาโตตุลาการอันเนื่องมาจากการปฏิบัติราชการ ให้ผู้บริหารท้องถิ่นเบิกจ่ายเท่าที่จ่ายจริง </a:t>
            </a:r>
          </a:p>
          <a:p>
            <a:r>
              <a:rPr lang="th-TH" b="1" dirty="0">
                <a:solidFill>
                  <a:schemeClr val="accent1"/>
                </a:solidFill>
              </a:rPr>
              <a:t>ข้อ 16 </a:t>
            </a:r>
            <a:r>
              <a:rPr lang="th-TH" dirty="0">
                <a:solidFill>
                  <a:schemeClr val="tx1"/>
                </a:solidFill>
              </a:rPr>
              <a:t>ค่าใช้จ่ายเกี่ยวกับค่าสินไหมทดแทนที่ผู้เสียหายยื่นคำขอให้องค์กรปกครองส่วนท้องถิ่นชดใช้กรณีที่เจ้าหน้าที่ขององค์กรปกครองส่วนท้องถิ่นได้กระทำละเมิดต่อบุคคลภายนอกในการปฏิบัติหน้าที่ ให้ผู้บริหารท้องถิ่นเบิกจ่ายโดยปฏิบัติตามกฎหมายและระเบียบว่าด้วยการนั้น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F91853CB-B283-4D16-AD9E-7AF2D2EE8FD1}"/>
              </a:ext>
            </a:extLst>
          </p:cNvPr>
          <p:cNvSpPr txBox="1"/>
          <p:nvPr/>
        </p:nvSpPr>
        <p:spPr>
          <a:xfrm>
            <a:off x="494415" y="5133221"/>
            <a:ext cx="352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00B050"/>
                </a:solidFill>
              </a:rPr>
              <a:t>ฝ่ายบริหารงานคลัง องค์การบริหารส่วนจังหวัดระยอง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7D0B5A0-5124-42F4-93FF-542000C2B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101" y="0"/>
            <a:ext cx="1056483" cy="112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08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หตุการณ์หลัก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TM04033927[[fn=เหตุการณ์หลัก]]</Template>
  <TotalTime>469</TotalTime>
  <Words>1815</Words>
  <Application>Microsoft Office PowerPoint</Application>
  <PresentationFormat>แบบจอกว้าง</PresentationFormat>
  <Paragraphs>73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3" baseType="lpstr">
      <vt:lpstr>Arial</vt:lpstr>
      <vt:lpstr>Impact</vt:lpstr>
      <vt:lpstr>เหตุการณ์หลัก</vt:lpstr>
      <vt:lpstr>ระเบียบกระทรวงมหาดไทยว่าด้วย   การเบิกค่าใช้จ่ายในการบริหารงานขององค์กรปกครองส่วนท้องถิ่น พ.ศ. 2562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ระเบียบกระทรวงมหาดไทยว่าด้วย   การเบิกค่าใช้จ่ายในการบริหารงานขององค์กรปกครองส่วนท้องถิ่น พ.ศ. 2562</dc:title>
  <dc:creator>Wanmongkhon Amnuaiphon</dc:creator>
  <cp:lastModifiedBy>Wanmongkhon Amnuaiphon</cp:lastModifiedBy>
  <cp:revision>60</cp:revision>
  <dcterms:created xsi:type="dcterms:W3CDTF">2025-08-01T08:59:41Z</dcterms:created>
  <dcterms:modified xsi:type="dcterms:W3CDTF">2025-08-08T07:40:15Z</dcterms:modified>
</cp:coreProperties>
</file>